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charts/chart7.xml" ContentType="application/vnd.openxmlformats-officedocument.drawingml.chart+xml"/>
  <Override PartName="/ppt/tags/tag14.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5.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6.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ags/tag17.xml" ContentType="application/vnd.openxmlformats-officedocument.presentationml.tags+xml"/>
  <Override PartName="/ppt/notesSlides/notesSlide8.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xml" ContentType="application/vnd.openxmlformats-officedocument.themeOverr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tags/tag20.xml" ContentType="application/vnd.openxmlformats-officedocument.presentationml.tags+xml"/>
  <Override PartName="/ppt/notesSlides/notesSlide12.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6"/>
  </p:notesMasterIdLst>
  <p:handoutMasterIdLst>
    <p:handoutMasterId r:id="rId27"/>
  </p:handoutMasterIdLst>
  <p:sldIdLst>
    <p:sldId id="272" r:id="rId5"/>
    <p:sldId id="1504" r:id="rId6"/>
    <p:sldId id="591" r:id="rId7"/>
    <p:sldId id="318" r:id="rId8"/>
    <p:sldId id="557" r:id="rId9"/>
    <p:sldId id="1827" r:id="rId10"/>
    <p:sldId id="1502" r:id="rId11"/>
    <p:sldId id="492" r:id="rId12"/>
    <p:sldId id="1853" r:id="rId13"/>
    <p:sldId id="1503" r:id="rId14"/>
    <p:sldId id="1859" r:id="rId15"/>
    <p:sldId id="1852" r:id="rId16"/>
    <p:sldId id="1429" r:id="rId17"/>
    <p:sldId id="1850" r:id="rId18"/>
    <p:sldId id="505" r:id="rId19"/>
    <p:sldId id="503" r:id="rId20"/>
    <p:sldId id="504" r:id="rId21"/>
    <p:sldId id="1563" r:id="rId22"/>
    <p:sldId id="1858" r:id="rId23"/>
    <p:sldId id="1425" r:id="rId24"/>
    <p:sldId id="1777" r:id="rId25"/>
  </p:sldIdLst>
  <p:sldSz cx="12192000" cy="6858000"/>
  <p:notesSz cx="6858000" cy="933450"/>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9"/>
            <p14:sldId id="1852"/>
            <p14:sldId id="1429"/>
            <p14:sldId id="1850"/>
            <p14:sldId id="505"/>
            <p14:sldId id="503"/>
            <p14:sldId id="504"/>
            <p14:sldId id="1563"/>
            <p14:sldId id="1858"/>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151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3.68</c:v>
                </c:pt>
              </c:numCache>
            </c:numRef>
          </c:val>
          <c:extLst>
            <c:ext xmlns:c16="http://schemas.microsoft.com/office/drawing/2014/chart" uri="{C3380CC4-5D6E-409C-BE32-E72D297353CC}">
              <c16:uniqueId val="{00000000-4749-4B84-A6B0-030F6EBF7BF1}"/>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10/26/2021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10/26/2021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61047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16</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202301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11</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13</a:t>
            </a:fld>
            <a:endParaRPr lang="en-US"/>
          </a:p>
        </p:txBody>
      </p:sp>
    </p:spTree>
    <p:extLst>
      <p:ext uri="{BB962C8B-B14F-4D97-AF65-F5344CB8AC3E}">
        <p14:creationId xmlns:p14="http://schemas.microsoft.com/office/powerpoint/2010/main" val="383281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4391" y="-9261"/>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4738688" y="6145793"/>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28" name="TextBox 27"/>
          <p:cNvSpPr txBox="1"/>
          <p:nvPr userDrawn="1"/>
        </p:nvSpPr>
        <p:spPr>
          <a:xfrm>
            <a:off x="11428413" y="61282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703542" y="6119059"/>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12" name="Text Placeholder 2">
            <a:extLst>
              <a:ext uri="{FF2B5EF4-FFF2-40B4-BE49-F238E27FC236}">
                <a16:creationId xmlns:a16="http://schemas.microsoft.com/office/drawing/2014/main" id="{08673A26-09A3-4D23-BA6B-23288282396E}"/>
              </a:ext>
            </a:extLst>
          </p:cNvPr>
          <p:cNvSpPr>
            <a:spLocks noGrp="1"/>
          </p:cNvSpPr>
          <p:nvPr>
            <p:ph type="body" sz="quarter" idx="30"/>
          </p:nvPr>
        </p:nvSpPr>
        <p:spPr>
          <a:xfrm>
            <a:off x="4738688" y="446088"/>
            <a:ext cx="7070725" cy="559435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766080" y="6374867"/>
            <a:ext cx="1664202" cy="326184"/>
          </a:xfrm>
          <a:prstGeom prst="rect">
            <a:avLst/>
          </a:prstGeom>
        </p:spPr>
      </p:pic>
      <p:sp>
        <p:nvSpPr>
          <p:cNvPr id="8" name="Date Placeholder 3">
            <a:extLst>
              <a:ext uri="{FF2B5EF4-FFF2-40B4-BE49-F238E27FC236}">
                <a16:creationId xmlns:a16="http://schemas.microsoft.com/office/drawing/2014/main" id="{A40D323E-89D9-4997-B258-6686512E19B8}"/>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0" name="TextBox 9">
            <a:extLst>
              <a:ext uri="{FF2B5EF4-FFF2-40B4-BE49-F238E27FC236}">
                <a16:creationId xmlns:a16="http://schemas.microsoft.com/office/drawing/2014/main" id="{70974231-0E5D-4BB7-9323-A7E9D8FF4385}"/>
              </a:ext>
            </a:extLst>
          </p:cNvPr>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3" name="Title 2">
            <a:extLst>
              <a:ext uri="{FF2B5EF4-FFF2-40B4-BE49-F238E27FC236}">
                <a16:creationId xmlns:a16="http://schemas.microsoft.com/office/drawing/2014/main" id="{816A9689-DF8A-46F8-A016-AC33F816FF3A}"/>
              </a:ext>
            </a:extLst>
          </p:cNvPr>
          <p:cNvSpPr>
            <a:spLocks noGrp="1"/>
          </p:cNvSpPr>
          <p:nvPr>
            <p:ph type="title"/>
          </p:nvPr>
        </p:nvSpPr>
        <p:spPr>
          <a:xfrm>
            <a:off x="629325" y="296616"/>
            <a:ext cx="10933350" cy="332399"/>
          </a:xfrm>
        </p:spPr>
        <p:txBody>
          <a:bodyPr/>
          <a:lstStyle/>
          <a:p>
            <a:r>
              <a:rPr lang="en-US" dirty="0"/>
              <a:t>Click to edit Master title style</a:t>
            </a:r>
          </a:p>
        </p:txBody>
      </p:sp>
      <p:sp>
        <p:nvSpPr>
          <p:cNvPr id="8" name="Date Placeholder 3">
            <a:extLst>
              <a:ext uri="{FF2B5EF4-FFF2-40B4-BE49-F238E27FC236}">
                <a16:creationId xmlns:a16="http://schemas.microsoft.com/office/drawing/2014/main" id="{824BA592-386E-4E62-88C2-58E219854FE7}"/>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
        <p:nvSpPr>
          <p:cNvPr id="3" name="Title 2">
            <a:extLst>
              <a:ext uri="{FF2B5EF4-FFF2-40B4-BE49-F238E27FC236}">
                <a16:creationId xmlns:a16="http://schemas.microsoft.com/office/drawing/2014/main" id="{BC4DE003-BC82-4258-94D4-477B58995810}"/>
              </a:ext>
            </a:extLst>
          </p:cNvPr>
          <p:cNvSpPr>
            <a:spLocks noGrp="1"/>
          </p:cNvSpPr>
          <p:nvPr>
            <p:ph type="title"/>
          </p:nvPr>
        </p:nvSpPr>
        <p:spPr>
          <a:xfrm>
            <a:off x="393509" y="396985"/>
            <a:ext cx="11404981"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DE1752FB-07D3-45B6-90A5-40046CA15598}"/>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0E7A8F91-9AE4-4542-98AB-DFE10EDD9975}"/>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3" name="Title 2">
            <a:extLst>
              <a:ext uri="{FF2B5EF4-FFF2-40B4-BE49-F238E27FC236}">
                <a16:creationId xmlns:a16="http://schemas.microsoft.com/office/drawing/2014/main" id="{50CA27ED-78C6-41C0-8764-2C97BCF5FD87}"/>
              </a:ext>
            </a:extLst>
          </p:cNvPr>
          <p:cNvSpPr>
            <a:spLocks noGrp="1"/>
          </p:cNvSpPr>
          <p:nvPr>
            <p:ph type="title"/>
          </p:nvPr>
        </p:nvSpPr>
        <p:spPr>
          <a:xfrm>
            <a:off x="333105" y="396985"/>
            <a:ext cx="10933350" cy="332399"/>
          </a:xfrm>
        </p:spPr>
        <p:txBody>
          <a:bodyPr/>
          <a:lstStyle/>
          <a:p>
            <a:r>
              <a:rPr lang="en-US" dirty="0"/>
              <a:t>Click to edit Master title style</a:t>
            </a:r>
          </a:p>
        </p:txBody>
      </p:sp>
      <p:pic>
        <p:nvPicPr>
          <p:cNvPr id="8" name="Picture 7" descr="Icon&#10;&#10;Description automatically generated">
            <a:extLst>
              <a:ext uri="{FF2B5EF4-FFF2-40B4-BE49-F238E27FC236}">
                <a16:creationId xmlns:a16="http://schemas.microsoft.com/office/drawing/2014/main" id="{B3890A94-AC2C-450B-9E60-CC2D0C0F7F59}"/>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E2DDB188-D746-4070-AB7C-2BDA3A172529}"/>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92540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6"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70" r:id="rId3"/>
    <p:sldLayoutId id="2147485166" r:id="rId4"/>
    <p:sldLayoutId id="2147485168" r:id="rId5"/>
    <p:sldLayoutId id="2147485119" r:id="rId6"/>
    <p:sldLayoutId id="2147485167" r:id="rId7"/>
    <p:sldLayoutId id="2147485169" r:id="rId8"/>
    <p:sldLayoutId id="214748517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hyperlink" Target="https://technologies.castsoftware.com/rules" TargetMode="Externa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chart" Target="../charts/chart1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chart" Target="../charts/char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a:t>
            </a:r>
            <a:r>
              <a:rPr lang="en-US" sz="1100">
                <a:solidFill>
                  <a:schemeClr val="tx1">
                    <a:lumMod val="100000"/>
                  </a:schemeClr>
                </a:solidFill>
                <a:latin typeface="Arial" panose="020B0604020202020204" pitchFamily="34" charset="0"/>
                <a:cs typeface="Arial" panose="020B0604020202020204" pitchFamily="34" charset="0"/>
              </a:rPr>
              <a:t>_hgl</a:t>
            </a:r>
            <a:r>
              <a:rPr lang="en-US" sz="1100" dirty="0">
                <a:solidFill>
                  <a:schemeClr val="tx1">
                    <a:lumMod val="100000"/>
                  </a:schemeClr>
                </a:solidFill>
                <a:latin typeface="Arial" panose="020B0604020202020204" pitchFamily="34" charset="0"/>
                <a:cs typeface="Arial" panose="020B0604020202020204" pitchFamily="34" charset="0"/>
              </a:rPr>
              <a:t>}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3902439655"/>
              </p:ext>
            </p:extLst>
          </p:nvPr>
        </p:nvGraphicFramePr>
        <p:xfrm>
          <a:off x="320981" y="3182088"/>
          <a:ext cx="11253049" cy="14935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34628" y="3313301"/>
            <a:ext cx="4473922" cy="23335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The measures in ISO 5055</a:t>
            </a:r>
            <a:r>
              <a:rPr lang="en-US" sz="1200" dirty="0">
                <a:solidFill>
                  <a:srgbClr val="333333"/>
                </a:solidFill>
                <a:latin typeface="MetaWebPro"/>
              </a:rPr>
              <a:t> </a:t>
            </a:r>
            <a:r>
              <a:rPr lang="en-US" sz="1200" b="0" i="0" dirty="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dirty="0">
                <a:solidFill>
                  <a:srgbClr val="333333"/>
                </a:solidFill>
                <a:latin typeface="MetaWebPro"/>
              </a:rPr>
              <a:t> </a:t>
            </a:r>
            <a:endParaRPr lang="en-US" sz="1200" b="0" i="0" dirty="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dirty="0">
                <a:solidFill>
                  <a:srgbClr val="333333"/>
                </a:solidFill>
                <a:effectLst/>
                <a:latin typeface="MetaWebPro"/>
              </a:rPr>
              <a:t>Compliance score of 3.68 out of 4 </a:t>
            </a:r>
            <a:r>
              <a:rPr lang="en-US" sz="1200" dirty="0">
                <a:solidFill>
                  <a:srgbClr val="333333"/>
                </a:solidFill>
                <a:latin typeface="MetaWebPro"/>
              </a:rPr>
              <a:t>is a good score. More than 90% of ISO 5055 violations in Voice are related to application maintainability which provide an opportunity to reduce ongoing maintenance cost. 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dirty="0">
                <a:solidFill>
                  <a:srgbClr val="333333"/>
                </a:solidFill>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dirty="0">
              <a:solidFill>
                <a:srgbClr val="333333"/>
              </a:solidFill>
              <a:effectLst/>
              <a:latin typeface="MetaWebPro"/>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64209" y="6088940"/>
            <a:ext cx="5017085" cy="468102"/>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dirty="0">
                    <a:solidFill>
                      <a:srgbClr val="575757"/>
                    </a:solidFill>
                    <a:latin typeface="Arial" panose="020B0604020202020204" pitchFamily="34" charset="0"/>
                    <a:cs typeface="Arial" panose="020B0604020202020204" pitchFamily="34" charset="0"/>
                  </a:rPr>
                  <a:t>High risk</a:t>
                </a:r>
                <a:endParaRPr lang="en-US" sz="1200" dirty="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641043" y="6846140"/>
            <a:ext cx="2333065" cy="31509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3648149C-1288-4F5F-BA92-E4636731B461}"/>
              </a:ext>
            </a:extLst>
          </p:cNvPr>
          <p:cNvGraphicFramePr>
            <a:graphicFrameLocks noGrp="1"/>
          </p:cNvGraphicFramePr>
          <p:nvPr/>
        </p:nvGraphicFramePr>
        <p:xfrm>
          <a:off x="5098186" y="968251"/>
          <a:ext cx="6820013" cy="4455670"/>
        </p:xfrm>
        <a:graphic>
          <a:graphicData uri="http://schemas.openxmlformats.org/drawingml/2006/table">
            <a:tbl>
              <a:tblPr>
                <a:tableStyleId>{0E3FDE45-AF77-4B5C-9715-49D594BDF05E}</a:tableStyleId>
              </a:tblPr>
              <a:tblGrid>
                <a:gridCol w="5206420">
                  <a:extLst>
                    <a:ext uri="{9D8B030D-6E8A-4147-A177-3AD203B41FA5}">
                      <a16:colId xmlns:a16="http://schemas.microsoft.com/office/drawing/2014/main" val="3150817047"/>
                    </a:ext>
                  </a:extLst>
                </a:gridCol>
                <a:gridCol w="1613593">
                  <a:extLst>
                    <a:ext uri="{9D8B030D-6E8A-4147-A177-3AD203B41FA5}">
                      <a16:colId xmlns:a16="http://schemas.microsoft.com/office/drawing/2014/main" val="206029018"/>
                    </a:ext>
                  </a:extLst>
                </a:gridCol>
              </a:tblGrid>
              <a:tr h="167053">
                <a:tc>
                  <a:txBody>
                    <a:bodyPr/>
                    <a:lstStyle/>
                    <a:p>
                      <a:pPr algn="l" fontAlgn="ctr"/>
                      <a:r>
                        <a:rPr lang="en-US" sz="1050" b="1" u="none" strike="noStrike" dirty="0">
                          <a:effectLst/>
                          <a:latin typeface="MetaWebPro"/>
                        </a:rPr>
                        <a:t>ISO-5055</a:t>
                      </a:r>
                      <a:endParaRPr lang="en-US" sz="1050" b="1" i="0" u="none" strike="noStrike" dirty="0">
                        <a:solidFill>
                          <a:srgbClr val="000000"/>
                        </a:solidFill>
                        <a:effectLst/>
                        <a:latin typeface="MetaWebPro"/>
                      </a:endParaRPr>
                    </a:p>
                  </a:txBody>
                  <a:tcPr marL="143188"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tc>
                  <a:txBody>
                    <a:bodyPr/>
                    <a:lstStyle/>
                    <a:p>
                      <a:pPr algn="ctr" fontAlgn="ctr"/>
                      <a:r>
                        <a:rPr lang="en-US" sz="1050" u="none" strike="noStrike" dirty="0">
                          <a:effectLst/>
                          <a:latin typeface="MetaWebPro"/>
                        </a:rPr>
                        <a:t>Total Violations</a:t>
                      </a:r>
                      <a:endParaRPr lang="en-US" sz="1050" b="0" i="0" u="none" strike="noStrike" dirty="0">
                        <a:solidFill>
                          <a:srgbClr val="000000"/>
                        </a:solidFill>
                        <a:effectLst/>
                        <a:latin typeface="MetaWebPro"/>
                      </a:endParaRPr>
                    </a:p>
                  </a:txBody>
                  <a:tcPr marL="7955" marR="7955" marT="7955" marB="0" anchor="ctr">
                    <a:lnB w="6350" cap="flat" cmpd="sng" algn="ctr">
                      <a:solidFill>
                        <a:schemeClr val="bg2">
                          <a:lumMod val="75000"/>
                        </a:schemeClr>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09208561"/>
                  </a:ext>
                </a:extLst>
              </a:tr>
              <a:tr h="175008">
                <a:tc>
                  <a:txBody>
                    <a:bodyPr/>
                    <a:lstStyle/>
                    <a:p>
                      <a:pPr algn="l" fontAlgn="ctr"/>
                      <a:r>
                        <a:rPr lang="en-US" sz="900" u="none" strike="noStrike" dirty="0">
                          <a:effectLst/>
                          <a:latin typeface="MetaWebPro"/>
                        </a:rPr>
                        <a:t>ISO-5055-Security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44</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05889617"/>
                  </a:ext>
                </a:extLst>
              </a:tr>
              <a:tr h="175008">
                <a:tc>
                  <a:txBody>
                    <a:bodyPr/>
                    <a:lstStyle/>
                    <a:p>
                      <a:pPr algn="l" fontAlgn="ctr"/>
                      <a:r>
                        <a:rPr lang="en-US" sz="900" u="none" strike="noStrike" dirty="0">
                          <a:effectLst/>
                          <a:latin typeface="MetaWebPro"/>
                        </a:rPr>
                        <a:t>    CWE-79 - Improper Neutralization of Input During Web Page Generation ('Cross-site Scripting')</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21773786"/>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169650717"/>
                  </a:ext>
                </a:extLst>
              </a:tr>
              <a:tr h="175008">
                <a:tc>
                  <a:txBody>
                    <a:bodyPr/>
                    <a:lstStyle/>
                    <a:p>
                      <a:pPr algn="l" fontAlgn="ctr"/>
                      <a:r>
                        <a:rPr lang="en-US" sz="900" u="none" strike="noStrike" dirty="0">
                          <a:effectLst/>
                          <a:latin typeface="MetaWebPro"/>
                        </a:rPr>
                        <a:t>    CWE-89 - Improper Neutralization of Special Elements used in an SQL Command ('SQL Injection')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669442417"/>
                  </a:ext>
                </a:extLst>
              </a:tr>
              <a:tr h="175008">
                <a:tc>
                  <a:txBody>
                    <a:bodyPr/>
                    <a:lstStyle/>
                    <a:p>
                      <a:pPr algn="l" fontAlgn="ctr"/>
                      <a:r>
                        <a:rPr lang="en-US" sz="900" u="none" strike="noStrike" dirty="0">
                          <a:effectLst/>
                          <a:latin typeface="MetaWebPro"/>
                        </a:rPr>
                        <a:t>ISO-5055-Reliability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117</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18325134"/>
                  </a:ext>
                </a:extLst>
              </a:tr>
              <a:tr h="175008">
                <a:tc>
                  <a:txBody>
                    <a:bodyPr/>
                    <a:lstStyle/>
                    <a:p>
                      <a:pPr algn="l" fontAlgn="ctr"/>
                      <a:r>
                        <a:rPr lang="en-US" sz="900" u="none" strike="noStrike" dirty="0">
                          <a:effectLst/>
                          <a:latin typeface="MetaWebPro"/>
                        </a:rPr>
                        <a:t>    CWE-390 - Detection of Error Condition Without Action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57</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963922074"/>
                  </a:ext>
                </a:extLst>
              </a:tr>
              <a:tr h="175008">
                <a:tc>
                  <a:txBody>
                    <a:bodyPr/>
                    <a:lstStyle/>
                    <a:p>
                      <a:pPr algn="l" fontAlgn="ctr"/>
                      <a:r>
                        <a:rPr lang="en-US" sz="900" u="none" strike="noStrike" dirty="0">
                          <a:effectLst/>
                          <a:latin typeface="MetaWebPro"/>
                        </a:rPr>
                        <a:t>    CWE-394 - Unexpected Status Code or Return Value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546355859"/>
                  </a:ext>
                </a:extLst>
              </a:tr>
              <a:tr h="175008">
                <a:tc>
                  <a:txBody>
                    <a:bodyPr/>
                    <a:lstStyle/>
                    <a:p>
                      <a:pPr algn="l" fontAlgn="ctr"/>
                      <a:r>
                        <a:rPr lang="en-US" sz="900" u="none" strike="noStrike" dirty="0">
                          <a:effectLst/>
                          <a:latin typeface="MetaWebPro"/>
                        </a:rPr>
                        <a:t>    CWE-681 - Incorrect Conversion between Numeric Types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950849547"/>
                  </a:ext>
                </a:extLst>
              </a:tr>
              <a:tr h="175008">
                <a:tc>
                  <a:txBody>
                    <a:bodyPr/>
                    <a:lstStyle/>
                    <a:p>
                      <a:pPr algn="l" fontAlgn="ctr"/>
                      <a:r>
                        <a:rPr lang="en-US" sz="900" u="none" strike="noStrike" dirty="0">
                          <a:effectLst/>
                          <a:latin typeface="MetaWebPro"/>
                        </a:rPr>
                        <a:t>    CWE-704 - Incorrect Type Conversion or Cast</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16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823295869"/>
                  </a:ext>
                </a:extLst>
              </a:tr>
              <a:tr h="175008">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28926201"/>
                  </a:ext>
                </a:extLst>
              </a:tr>
              <a:tr h="175008">
                <a:tc>
                  <a:txBody>
                    <a:bodyPr/>
                    <a:lstStyle/>
                    <a:p>
                      <a:pPr algn="l" fontAlgn="ctr"/>
                      <a:r>
                        <a:rPr lang="en-US" sz="900" u="none" strike="noStrike" dirty="0">
                          <a:effectLst/>
                          <a:latin typeface="MetaWebPro"/>
                        </a:rPr>
                        <a:t>ISO-5055-Performance-Efficiency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11</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52123702"/>
                  </a:ext>
                </a:extLst>
              </a:tr>
              <a:tr h="175008">
                <a:tc>
                  <a:txBody>
                    <a:bodyPr/>
                    <a:lstStyle/>
                    <a:p>
                      <a:pPr algn="l" fontAlgn="ctr"/>
                      <a:r>
                        <a:rPr lang="en-US" sz="900" u="none" strike="noStrike" dirty="0">
                          <a:effectLst/>
                          <a:latin typeface="MetaWebPro"/>
                        </a:rPr>
                        <a:t>    CWE-1046 - Creation of Immutable Text Using String Concatenation</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2198403803"/>
                  </a:ext>
                </a:extLst>
              </a:tr>
              <a:tr h="175008">
                <a:tc>
                  <a:txBody>
                    <a:bodyPr/>
                    <a:lstStyle/>
                    <a:p>
                      <a:pPr algn="l" fontAlgn="ctr"/>
                      <a:r>
                        <a:rPr lang="en-US" sz="900" u="none" strike="noStrike" dirty="0">
                          <a:effectLst/>
                          <a:latin typeface="MetaWebPro"/>
                        </a:rPr>
                        <a:t>    CWE-1050 - Excessive Platform Resource Consumption within a Loop</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tc>
                  <a:txBody>
                    <a:bodyPr/>
                    <a:lstStyle/>
                    <a:p>
                      <a:pPr algn="r" fontAlgn="ctr"/>
                      <a:r>
                        <a:rPr lang="en-US" sz="900" u="none" strike="noStrike" dirty="0">
                          <a:effectLst/>
                          <a:latin typeface="MetaWebPro"/>
                        </a:rPr>
                        <a:t>3</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noFill/>
                  </a:tcPr>
                </a:tc>
                <a:extLst>
                  <a:ext uri="{0D108BD9-81ED-4DB2-BD59-A6C34878D82A}">
                    <a16:rowId xmlns:a16="http://schemas.microsoft.com/office/drawing/2014/main" val="3506639677"/>
                  </a:ext>
                </a:extLst>
              </a:tr>
              <a:tr h="175008">
                <a:tc>
                  <a:txBody>
                    <a:bodyPr/>
                    <a:lstStyle/>
                    <a:p>
                      <a:pPr algn="l" fontAlgn="ctr"/>
                      <a:r>
                        <a:rPr lang="en-US" sz="900" u="none" strike="noStrike" dirty="0">
                          <a:effectLst/>
                          <a:latin typeface="MetaWebPro"/>
                        </a:rPr>
                        <a:t>ISO-5055-Maintainability</a:t>
                      </a:r>
                      <a:endParaRPr lang="en-US" sz="900" b="1"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tc>
                  <a:txBody>
                    <a:bodyPr/>
                    <a:lstStyle/>
                    <a:p>
                      <a:pPr algn="r" fontAlgn="ctr"/>
                      <a:r>
                        <a:rPr lang="en-US" sz="900" u="none" strike="noStrike" dirty="0">
                          <a:effectLst/>
                          <a:latin typeface="MetaWebPro"/>
                        </a:rPr>
                        <a:t>1,896</a:t>
                      </a:r>
                      <a:endParaRPr lang="en-US" sz="900" b="1"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71011814"/>
                  </a:ext>
                </a:extLst>
              </a:tr>
              <a:tr h="167053">
                <a:tc>
                  <a:txBody>
                    <a:bodyPr/>
                    <a:lstStyle/>
                    <a:p>
                      <a:pPr algn="l" fontAlgn="ctr"/>
                      <a:r>
                        <a:rPr lang="en-US" sz="900" u="none" strike="noStrike" dirty="0">
                          <a:effectLst/>
                          <a:latin typeface="MetaWebPro"/>
                        </a:rPr>
                        <a:t>    CWE-1048 - Invokable Control Element with Large Number of Outward Calls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855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630047335"/>
                  </a:ext>
                </a:extLst>
              </a:tr>
              <a:tr h="167053">
                <a:tc>
                  <a:txBody>
                    <a:bodyPr/>
                    <a:lstStyle/>
                    <a:p>
                      <a:pPr algn="l" fontAlgn="ctr"/>
                      <a:r>
                        <a:rPr lang="en-US" sz="900" u="none" strike="noStrike" dirty="0">
                          <a:effectLst/>
                          <a:latin typeface="MetaWebPro"/>
                        </a:rPr>
                        <a:t>    CWE-1121 - Excessive McCabe Cyclomatic Complexity</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488</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435142175"/>
                  </a:ext>
                </a:extLst>
              </a:tr>
              <a:tr h="167053">
                <a:tc>
                  <a:txBody>
                    <a:bodyPr/>
                    <a:lstStyle/>
                    <a:p>
                      <a:pPr algn="l" fontAlgn="ctr"/>
                      <a:r>
                        <a:rPr lang="en-US" sz="900" u="none" strike="noStrike" dirty="0">
                          <a:effectLst/>
                          <a:latin typeface="MetaWebPro"/>
                        </a:rPr>
                        <a:t>    CWE-1041 - Use of Redundant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366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552094930"/>
                  </a:ext>
                </a:extLst>
              </a:tr>
              <a:tr h="167053">
                <a:tc>
                  <a:txBody>
                    <a:bodyPr/>
                    <a:lstStyle/>
                    <a:p>
                      <a:pPr algn="l" fontAlgn="ctr"/>
                      <a:r>
                        <a:rPr lang="en-US" sz="900" u="none" strike="noStrike" dirty="0">
                          <a:effectLst/>
                          <a:latin typeface="MetaWebPro"/>
                        </a:rPr>
                        <a:t>    CWE-561 - Dead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86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534875608"/>
                  </a:ext>
                </a:extLst>
              </a:tr>
              <a:tr h="167053">
                <a:tc>
                  <a:txBody>
                    <a:bodyPr/>
                    <a:lstStyle/>
                    <a:p>
                      <a:pPr algn="l" fontAlgn="ctr"/>
                      <a:r>
                        <a:rPr lang="en-US" sz="900" u="none" strike="noStrike" dirty="0">
                          <a:effectLst/>
                          <a:latin typeface="MetaWebPro"/>
                        </a:rPr>
                        <a:t>    CWE-1085 - Invokable Control Element with Excessive Volume of Commented-out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26</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497429456"/>
                  </a:ext>
                </a:extLst>
              </a:tr>
              <a:tr h="167053">
                <a:tc>
                  <a:txBody>
                    <a:bodyPr/>
                    <a:lstStyle/>
                    <a:p>
                      <a:pPr algn="l" fontAlgn="ctr"/>
                      <a:r>
                        <a:rPr lang="en-US" sz="900" u="none" strike="noStrike">
                          <a:effectLst/>
                          <a:latin typeface="MetaWebPro"/>
                        </a:rPr>
                        <a:t>    CWE-478 - Missing Default Case in Switch Statement</a:t>
                      </a:r>
                      <a:endParaRPr lang="en-US" sz="900" b="0" i="0" u="none" strike="noStrike">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780343705"/>
                  </a:ext>
                </a:extLst>
              </a:tr>
              <a:tr h="167053">
                <a:tc>
                  <a:txBody>
                    <a:bodyPr/>
                    <a:lstStyle/>
                    <a:p>
                      <a:pPr algn="l" fontAlgn="ctr"/>
                      <a:r>
                        <a:rPr lang="en-US" sz="900" u="none" strike="noStrike" dirty="0">
                          <a:effectLst/>
                          <a:latin typeface="MetaWebPro"/>
                        </a:rPr>
                        <a:t>    CWE-1075 - Unconditional Control Flow Transfer outside of Switch Block</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1028724480"/>
                  </a:ext>
                </a:extLst>
              </a:tr>
              <a:tr h="167053">
                <a:tc>
                  <a:txBody>
                    <a:bodyPr/>
                    <a:lstStyle/>
                    <a:p>
                      <a:pPr algn="l" fontAlgn="ctr"/>
                      <a:r>
                        <a:rPr lang="en-US" sz="900" u="none" strike="noStrike" dirty="0">
                          <a:effectLst/>
                          <a:latin typeface="MetaWebPro"/>
                        </a:rPr>
                        <a:t>    CWE-1080 - Source Code File with Excessive Number of Lines of Code</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20</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49789257"/>
                  </a:ext>
                </a:extLst>
              </a:tr>
              <a:tr h="167053">
                <a:tc>
                  <a:txBody>
                    <a:bodyPr/>
                    <a:lstStyle/>
                    <a:p>
                      <a:pPr algn="l" fontAlgn="ctr"/>
                      <a:r>
                        <a:rPr lang="en-US" sz="900" u="none" strike="noStrike" dirty="0">
                          <a:effectLst/>
                          <a:latin typeface="MetaWebPro"/>
                        </a:rPr>
                        <a:t>    CWE-1086 - Class with Excessive Number of Child Classes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5</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643545510"/>
                  </a:ext>
                </a:extLst>
              </a:tr>
              <a:tr h="167053">
                <a:tc>
                  <a:txBody>
                    <a:bodyPr/>
                    <a:lstStyle/>
                    <a:p>
                      <a:pPr algn="l" fontAlgn="ctr"/>
                      <a:r>
                        <a:rPr lang="en-US" sz="900" u="none" strike="noStrike" dirty="0">
                          <a:effectLst/>
                          <a:latin typeface="MetaWebPro"/>
                        </a:rPr>
                        <a:t>    CWE-1064 - Invokable Control Element with Signature Containing an Excessive Number of Parameters</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4</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3249681009"/>
                  </a:ext>
                </a:extLst>
              </a:tr>
              <a:tr h="167053">
                <a:tc>
                  <a:txBody>
                    <a:bodyPr/>
                    <a:lstStyle/>
                    <a:p>
                      <a:pPr algn="l" fontAlgn="ctr"/>
                      <a:r>
                        <a:rPr lang="en-US" sz="900" u="none" strike="noStrike" dirty="0">
                          <a:effectLst/>
                          <a:latin typeface="MetaWebPro"/>
                        </a:rPr>
                        <a:t>    CWE-1051 - Initialization with Hard-Coded Network Resource Configuration Data</a:t>
                      </a:r>
                      <a:endParaRPr lang="en-US" sz="900" b="0" i="0" u="none" strike="noStrike" dirty="0">
                        <a:solidFill>
                          <a:srgbClr val="000000"/>
                        </a:solidFill>
                        <a:effectLst/>
                        <a:latin typeface="MetaWebPro"/>
                      </a:endParaRPr>
                    </a:p>
                  </a:txBody>
                  <a:tcPr marL="143188" marR="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tc>
                  <a:txBody>
                    <a:bodyPr/>
                    <a:lstStyle/>
                    <a:p>
                      <a:pPr algn="r" fontAlgn="ctr"/>
                      <a:r>
                        <a:rPr lang="en-US" sz="900" u="none" strike="noStrike" dirty="0">
                          <a:effectLst/>
                          <a:latin typeface="MetaWebPro"/>
                        </a:rPr>
                        <a:t>2</a:t>
                      </a:r>
                      <a:endParaRPr lang="en-US" sz="900" b="0" i="0" u="none" strike="noStrike" dirty="0">
                        <a:solidFill>
                          <a:srgbClr val="000000"/>
                        </a:solidFill>
                        <a:effectLst/>
                        <a:latin typeface="MetaWebPro"/>
                      </a:endParaRPr>
                    </a:p>
                  </a:txBody>
                  <a:tcPr marL="7955" marT="7955" marB="0" anchor="ct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tcPr>
                </a:tc>
                <a:extLst>
                  <a:ext uri="{0D108BD9-81ED-4DB2-BD59-A6C34878D82A}">
                    <a16:rowId xmlns:a16="http://schemas.microsoft.com/office/drawing/2014/main" val="2080494806"/>
                  </a:ext>
                </a:extLst>
              </a:tr>
            </a:tbl>
          </a:graphicData>
        </a:graphic>
      </p:graphicFrame>
      <p:pic>
        <p:nvPicPr>
          <p:cNvPr id="7" name="Picture 6" descr="Graphical user interface, text, application&#10;&#10;Description automatically generated">
            <a:extLst>
              <a:ext uri="{FF2B5EF4-FFF2-40B4-BE49-F238E27FC236}">
                <a16:creationId xmlns:a16="http://schemas.microsoft.com/office/drawing/2014/main" id="{641C0ED9-7A91-49F4-920D-EE2C40CE571E}"/>
              </a:ext>
            </a:extLst>
          </p:cNvPr>
          <p:cNvPicPr>
            <a:picLocks noChangeAspect="1"/>
          </p:cNvPicPr>
          <p:nvPr/>
        </p:nvPicPr>
        <p:blipFill>
          <a:blip r:embed="rId4"/>
          <a:stretch>
            <a:fillRect/>
          </a:stretch>
        </p:blipFill>
        <p:spPr>
          <a:xfrm>
            <a:off x="2323651" y="1113276"/>
            <a:ext cx="1943928" cy="947597"/>
          </a:xfrm>
          <a:prstGeom prst="rect">
            <a:avLst/>
          </a:prstGeom>
        </p:spPr>
      </p:pic>
      <p:pic>
        <p:nvPicPr>
          <p:cNvPr id="10" name="Picture 9">
            <a:extLst>
              <a:ext uri="{FF2B5EF4-FFF2-40B4-BE49-F238E27FC236}">
                <a16:creationId xmlns:a16="http://schemas.microsoft.com/office/drawing/2014/main" id="{141E0436-F8E1-40BA-8440-50C5396926A1}"/>
              </a:ext>
            </a:extLst>
          </p:cNvPr>
          <p:cNvPicPr>
            <a:picLocks noChangeAspect="1"/>
          </p:cNvPicPr>
          <p:nvPr/>
        </p:nvPicPr>
        <p:blipFill>
          <a:blip r:embed="rId5"/>
          <a:stretch>
            <a:fillRect/>
          </a:stretch>
        </p:blipFill>
        <p:spPr>
          <a:xfrm>
            <a:off x="2339588" y="2102042"/>
            <a:ext cx="1938512" cy="947597"/>
          </a:xfrm>
          <a:prstGeom prst="rect">
            <a:avLst/>
          </a:prstGeom>
        </p:spPr>
      </p:pic>
      <p:sp>
        <p:nvSpPr>
          <p:cNvPr id="36" name="TextBox 35">
            <a:extLst>
              <a:ext uri="{FF2B5EF4-FFF2-40B4-BE49-F238E27FC236}">
                <a16:creationId xmlns:a16="http://schemas.microsoft.com/office/drawing/2014/main" id="{D77857C6-5AAE-4874-8E83-7258FC1A5D69}"/>
              </a:ext>
            </a:extLst>
          </p:cNvPr>
          <p:cNvSpPr txBox="1"/>
          <p:nvPr/>
        </p:nvSpPr>
        <p:spPr>
          <a:xfrm>
            <a:off x="1214197" y="1371817"/>
            <a:ext cx="731289" cy="400110"/>
          </a:xfrm>
          <a:prstGeom prst="rect">
            <a:avLst/>
          </a:prstGeom>
          <a:noFill/>
          <a:ln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rgbClr val="00B050"/>
                </a:solidFill>
                <a:latin typeface="Arial" panose="020B0604020202020204" pitchFamily="34" charset="0"/>
                <a:cs typeface="Arial" panose="020B0604020202020204" pitchFamily="34" charset="0"/>
              </a:rPr>
              <a:t>3.68</a:t>
            </a:r>
          </a:p>
        </p:txBody>
      </p:sp>
      <p:sp>
        <p:nvSpPr>
          <p:cNvPr id="37" name="app1_grade_TQI">
            <a:extLst>
              <a:ext uri="{FF2B5EF4-FFF2-40B4-BE49-F238E27FC236}">
                <a16:creationId xmlns:a16="http://schemas.microsoft.com/office/drawing/2014/main" id="{E9B4650F-B390-4B93-8EC7-E62BCD97601B}"/>
              </a:ext>
            </a:extLst>
          </p:cNvPr>
          <p:cNvSpPr/>
          <p:nvPr/>
        </p:nvSpPr>
        <p:spPr>
          <a:xfrm>
            <a:off x="971965" y="1157011"/>
            <a:ext cx="1162050" cy="1162050"/>
          </a:xfrm>
          <a:prstGeom prst="rect">
            <a:avLst/>
          </a:prstGeom>
          <a:grpFill/>
          <a:ln w="38100"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dirty="0">
                <a:solidFill>
                  <a:srgbClr val="575757"/>
                </a:solidFill>
                <a:latin typeface="Arial" panose="020B0604020202020204" pitchFamily="34" charset="0"/>
                <a:cs typeface="Arial" panose="020B0604020202020204" pitchFamily="34" charset="0"/>
              </a:rPr>
              <a:t>ISO 5055</a:t>
            </a:r>
            <a:endParaRPr lang="en-US" sz="1200" b="1" kern="0" dirty="0">
              <a:solidFill>
                <a:srgbClr val="575757"/>
              </a:solidFill>
              <a:latin typeface="Arial" panose="020B0604020202020204" pitchFamily="34" charset="0"/>
              <a:cs typeface="Arial" panose="020B0604020202020204" pitchFamily="34" charset="0"/>
            </a:endParaRPr>
          </a:p>
        </p:txBody>
      </p:sp>
      <p:graphicFrame>
        <p:nvGraphicFramePr>
          <p:cNvPr id="38" name="app1_grade_chart_TQI">
            <a:extLst>
              <a:ext uri="{FF2B5EF4-FFF2-40B4-BE49-F238E27FC236}">
                <a16:creationId xmlns:a16="http://schemas.microsoft.com/office/drawing/2014/main" id="{BC855D00-A318-446D-9A5A-B47DB9870596}"/>
              </a:ext>
            </a:extLst>
          </p:cNvPr>
          <p:cNvGraphicFramePr/>
          <p:nvPr/>
        </p:nvGraphicFramePr>
        <p:xfrm>
          <a:off x="954617" y="1898294"/>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39" name="Rectangle 38">
            <a:extLst>
              <a:ext uri="{FF2B5EF4-FFF2-40B4-BE49-F238E27FC236}">
                <a16:creationId xmlns:a16="http://schemas.microsoft.com/office/drawing/2014/main" id="{DC2848AB-96D6-4D8D-804A-D4EA4D0BDC68}"/>
              </a:ext>
            </a:extLst>
          </p:cNvPr>
          <p:cNvSpPr/>
          <p:nvPr/>
        </p:nvSpPr>
        <p:spPr>
          <a:xfrm>
            <a:off x="9172936" y="5482886"/>
            <a:ext cx="2039674" cy="70825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050" dirty="0">
                <a:solidFill>
                  <a:schemeClr val="tx1"/>
                </a:solidFill>
                <a:latin typeface="Arial" panose="020B0604020202020204" pitchFamily="34" charset="0"/>
                <a:cs typeface="Arial" panose="020B0604020202020204" pitchFamily="34" charset="0"/>
              </a:rPr>
              <a:t>Full Report</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br>
              <a:rPr lang="en-US" sz="12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(Double-click to open)</a:t>
            </a:r>
            <a:endParaRPr lang="en-US" sz="1200"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D5A7C43-D170-408E-BEF1-6858B4E0BAD7}"/>
              </a:ext>
            </a:extLst>
          </p:cNvPr>
          <p:cNvSpPr txBox="1"/>
          <p:nvPr/>
        </p:nvSpPr>
        <p:spPr>
          <a:xfrm>
            <a:off x="5109933" y="5575876"/>
            <a:ext cx="3322727" cy="4154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050" b="0" i="0" dirty="0">
                <a:solidFill>
                  <a:srgbClr val="333333"/>
                </a:solidFill>
                <a:effectLst/>
                <a:latin typeface="MetaWebPro"/>
              </a:rPr>
              <a:t>Refer </a:t>
            </a:r>
            <a:r>
              <a:rPr lang="en-US" sz="1050" b="0" i="0" dirty="0">
                <a:solidFill>
                  <a:srgbClr val="333333"/>
                </a:solidFill>
                <a:effectLst/>
                <a:latin typeface="MetaWebPro"/>
                <a:hlinkClick r:id="rId7"/>
              </a:rPr>
              <a:t>https://technologies.castsoftware.com/rules</a:t>
            </a:r>
            <a:r>
              <a:rPr lang="en-US" sz="1050" b="0" i="0" dirty="0">
                <a:solidFill>
                  <a:srgbClr val="333333"/>
                </a:solidFill>
                <a:effectLst/>
                <a:latin typeface="MetaWebPro"/>
              </a:rPr>
              <a:t> for </a:t>
            </a:r>
            <a:r>
              <a:rPr lang="en-US" sz="1050" dirty="0">
                <a:solidFill>
                  <a:srgbClr val="333333"/>
                </a:solidFill>
                <a:latin typeface="MetaWebPro"/>
              </a:rPr>
              <a:t>standards and rule documentation</a:t>
            </a:r>
            <a:endParaRPr lang="en-US" sz="1050" b="0" i="0" dirty="0">
              <a:solidFill>
                <a:srgbClr val="333333"/>
              </a:solidFill>
              <a:effectLst/>
              <a:latin typeface="MetaWebPro"/>
            </a:endParaRPr>
          </a:p>
        </p:txBody>
      </p:sp>
      <p:sp>
        <p:nvSpPr>
          <p:cNvPr id="3" name="Title 2">
            <a:extLst>
              <a:ext uri="{FF2B5EF4-FFF2-40B4-BE49-F238E27FC236}">
                <a16:creationId xmlns:a16="http://schemas.microsoft.com/office/drawing/2014/main" id="{392D2610-6D43-428E-B839-579CF2CB38F7}"/>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lang="en-US" sz="2400" dirty="0">
                <a:solidFill>
                  <a:srgbClr val="FDA110"/>
                </a:solidFill>
                <a:latin typeface="Arial" panose="020B0604020202020204" pitchFamily="34" charset="0"/>
                <a:ea typeface="+mj-ea"/>
                <a:cs typeface="Arial" panose="020B0604020202020204" pitchFamily="34" charset="0"/>
              </a:rPr>
              <a:t> </a:t>
            </a:r>
            <a:r>
              <a:rPr lang="en-US" sz="2400" dirty="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endParaRPr lang="en-US" dirty="0"/>
          </a:p>
        </p:txBody>
      </p:sp>
      <p:sp>
        <p:nvSpPr>
          <p:cNvPr id="33" name="Rectangle 32">
            <a:extLst>
              <a:ext uri="{FF2B5EF4-FFF2-40B4-BE49-F238E27FC236}">
                <a16:creationId xmlns:a16="http://schemas.microsoft.com/office/drawing/2014/main" id="{FC9BD49F-E118-40EE-93C5-753B62C63D06}"/>
              </a:ext>
            </a:extLst>
          </p:cNvPr>
          <p:cNvSpPr/>
          <p:nvPr/>
        </p:nvSpPr>
        <p:spPr>
          <a:xfrm>
            <a:off x="0" y="300958"/>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4" name="TextBox 33">
            <a:extLst>
              <a:ext uri="{FF2B5EF4-FFF2-40B4-BE49-F238E27FC236}">
                <a16:creationId xmlns:a16="http://schemas.microsoft.com/office/drawing/2014/main" id="{9701664E-FDB3-4909-BB05-8A1A3D95B954}"/>
              </a:ext>
            </a:extLst>
          </p:cNvPr>
          <p:cNvSpPr txBox="1"/>
          <p:nvPr/>
        </p:nvSpPr>
        <p:spPr>
          <a:xfrm>
            <a:off x="5633484" y="624648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pic>
        <p:nvPicPr>
          <p:cNvPr id="35" name="Picture 34" descr="A picture containing icon&#10;&#10;Description automatically generated">
            <a:extLst>
              <a:ext uri="{FF2B5EF4-FFF2-40B4-BE49-F238E27FC236}">
                <a16:creationId xmlns:a16="http://schemas.microsoft.com/office/drawing/2014/main" id="{EFC7BF7C-EAB0-4B5B-83C3-DB42ABE8E2D6}"/>
              </a:ext>
            </a:extLst>
          </p:cNvPr>
          <p:cNvPicPr>
            <a:picLocks noChangeAspect="1"/>
          </p:cNvPicPr>
          <p:nvPr/>
        </p:nvPicPr>
        <p:blipFill>
          <a:blip r:embed="rId8">
            <a:alphaModFix amt="20000"/>
          </a:blip>
          <a:stretch>
            <a:fillRect/>
          </a:stretch>
        </p:blipFill>
        <p:spPr>
          <a:xfrm rot="20360764">
            <a:off x="873356" y="3078617"/>
            <a:ext cx="4612084" cy="2702558"/>
          </a:xfrm>
          <a:prstGeom prst="rect">
            <a:avLst/>
          </a:prstGeom>
        </p:spPr>
      </p:pic>
      <p:sp>
        <p:nvSpPr>
          <p:cNvPr id="40" name="TextBox 39">
            <a:extLst>
              <a:ext uri="{FF2B5EF4-FFF2-40B4-BE49-F238E27FC236}">
                <a16:creationId xmlns:a16="http://schemas.microsoft.com/office/drawing/2014/main" id="{19969B5D-224C-4222-B98A-F8482A1CE124}"/>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3955918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1559190" y="2783891"/>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4A4772C6-53BB-459D-A4E7-86C13DC30017}"/>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endParaRPr lang="en-US" dirty="0"/>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6" name="Picture 15" descr="A picture containing icon&#10;&#10;Description automatically generated">
            <a:extLst>
              <a:ext uri="{FF2B5EF4-FFF2-40B4-BE49-F238E27FC236}">
                <a16:creationId xmlns:a16="http://schemas.microsoft.com/office/drawing/2014/main" id="{CA40938C-1352-4F37-90B2-5A7C456BBBDB}"/>
              </a:ext>
            </a:extLst>
          </p:cNvPr>
          <p:cNvPicPr>
            <a:picLocks noChangeAspect="1"/>
          </p:cNvPicPr>
          <p:nvPr/>
        </p:nvPicPr>
        <p:blipFill>
          <a:blip r:embed="rId5">
            <a:alphaModFix amt="45000"/>
          </a:blip>
          <a:stretch>
            <a:fillRect/>
          </a:stretch>
        </p:blipFill>
        <p:spPr>
          <a:xfrm rot="20360764">
            <a:off x="1155503" y="2227330"/>
            <a:ext cx="4612084" cy="2702558"/>
          </a:xfrm>
          <a:prstGeom prst="rect">
            <a:avLst/>
          </a:prstGeom>
        </p:spPr>
      </p:pic>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12488" y="3031914"/>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a:t>
            </a:r>
            <a:endParaRPr kumimoji="0" lang="en-US" sz="900" b="0" i="0" u="none" strike="noStrike" kern="1200" cap="none" spc="0" normalizeH="0" baseline="0" noProof="0" dirty="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614200330"/>
              </p:ext>
            </p:extLst>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2515252002"/>
              </p:ext>
            </p:extLst>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extLst>
              <p:ext uri="{D42A27DB-BD31-4B8C-83A1-F6EECF244321}">
                <p14:modId xmlns:p14="http://schemas.microsoft.com/office/powerpoint/2010/main" val="2024786545"/>
              </p:ext>
            </p:extLst>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dirty="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dirty="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dirty="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dirty="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dirty="0" err="1">
                <a:solidFill>
                  <a:srgbClr val="000000"/>
                </a:solidFill>
                <a:effectLst/>
                <a:latin typeface="+mj-lt"/>
              </a:rPr>
              <a:t>xxxxxxxxxxxxxx</a:t>
            </a:r>
            <a:endParaRPr kumimoji="0" lang="en-US" sz="900" b="0" i="0" u="none" strike="noStrike" kern="0" cap="none" spc="0" normalizeH="0" baseline="0" noProof="0" dirty="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${app1__aip_fn_cost}K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19143" y="6302457"/>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Consolas" panose="020B0609020204030204" pitchFamily="49" charset="0"/>
              </a:rPr>
              <a:t>{</a:t>
            </a:r>
            <a:r>
              <a:rPr lang="en-US" b="0" dirty="0" err="1">
                <a:solidFill>
                  <a:srgbClr val="569CD6"/>
                </a:solidFill>
                <a:effectLst/>
                <a:latin typeface="Consolas" panose="020B0609020204030204" pitchFamily="49" charset="0"/>
              </a:rPr>
              <a:t>app_per_page</a:t>
            </a:r>
            <a:r>
              <a:rPr lang="en-US" b="0"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pic>
        <p:nvPicPr>
          <p:cNvPr id="83" name="Picture 82" descr="A picture containing icon&#10;&#10;Description automatically generated">
            <a:extLst>
              <a:ext uri="{FF2B5EF4-FFF2-40B4-BE49-F238E27FC236}">
                <a16:creationId xmlns:a16="http://schemas.microsoft.com/office/drawing/2014/main" id="{D5815B08-2BBE-467D-A7B3-332B7BCA5705}"/>
              </a:ext>
            </a:extLst>
          </p:cNvPr>
          <p:cNvPicPr>
            <a:picLocks noChangeAspect="1"/>
          </p:cNvPicPr>
          <p:nvPr/>
        </p:nvPicPr>
        <p:blipFill>
          <a:blip r:embed="rId2">
            <a:alphaModFix amt="20000"/>
          </a:blip>
          <a:stretch>
            <a:fillRect/>
          </a:stretch>
        </p:blipFill>
        <p:spPr>
          <a:xfrm rot="20360764">
            <a:off x="718103" y="2569244"/>
            <a:ext cx="4612084" cy="2702558"/>
          </a:xfrm>
          <a:prstGeom prst="rect">
            <a:avLst/>
          </a:prstGeom>
        </p:spPr>
      </p:pic>
      <p:sp>
        <p:nvSpPr>
          <p:cNvPr id="84" name="TextBox 83">
            <a:extLst>
              <a:ext uri="{FF2B5EF4-FFF2-40B4-BE49-F238E27FC236}">
                <a16:creationId xmlns:a16="http://schemas.microsoft.com/office/drawing/2014/main" id="{04D56E53-1FFA-4900-967E-380C5D1BE2E9}"/>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3E1843FD-6B8F-47CF-9263-187A67E491FA}"/>
              </a:ext>
            </a:extLst>
          </p:cNvPr>
          <p:cNvSpPr>
            <a:spLocks noGrp="1"/>
          </p:cNvSpPr>
          <p:nvPr>
            <p:ph type="title"/>
          </p:nvPr>
        </p:nvSpPr>
        <p:spPr>
          <a:xfrm>
            <a:off x="393509" y="396985"/>
            <a:ext cx="11404981" cy="332399"/>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r>
              <a:rPr lang="en-US" b="1"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Grades Improvement Simulation</a:t>
            </a:r>
            <a:endParaRPr lang="en-US" dirty="0"/>
          </a:p>
        </p:txBody>
      </p:sp>
      <p:sp>
        <p:nvSpPr>
          <p:cNvPr id="82" name="Rectangle 81">
            <a:extLst>
              <a:ext uri="{FF2B5EF4-FFF2-40B4-BE49-F238E27FC236}">
                <a16:creationId xmlns:a16="http://schemas.microsoft.com/office/drawing/2014/main" id="{2E0AAD12-ABAF-45C2-A0AE-5B48509AF100}"/>
              </a:ext>
            </a:extLst>
          </p:cNvPr>
          <p:cNvSpPr/>
          <p:nvPr/>
        </p:nvSpPr>
        <p:spPr>
          <a:xfrm>
            <a:off x="0" y="352735"/>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dirty="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dirty="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10" name="Rectangle 9">
            <a:extLst>
              <a:ext uri="{FF2B5EF4-FFF2-40B4-BE49-F238E27FC236}">
                <a16:creationId xmlns:a16="http://schemas.microsoft.com/office/drawing/2014/main" id="{BC9E0085-3A91-4271-83C1-27E533FAAEFD}"/>
              </a:ext>
            </a:extLst>
          </p:cNvPr>
          <p:cNvSpPr/>
          <p:nvPr/>
        </p:nvSpPr>
        <p:spPr>
          <a:xfrm>
            <a:off x="0" y="372459"/>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74DAEF1-8F2F-4D92-8DF4-EF967F4DDE36}"/>
              </a:ext>
            </a:extLst>
          </p:cNvPr>
          <p:cNvSpPr>
            <a:spLocks noGrp="1"/>
          </p:cNvSpPr>
          <p:nvPr>
            <p:ph type="title"/>
          </p:nvPr>
        </p:nvSpPr>
        <p:spPr/>
        <p:txBody>
          <a:bodyPr/>
          <a:lstStyle/>
          <a:p>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b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br>
            <a:endParaRPr lang="en-US" dirty="0"/>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B1D833-3B9F-4E7E-8114-62A4838C3B03}"/>
              </a:ext>
            </a:extLst>
          </p:cNvPr>
          <p:cNvSpPr>
            <a:spLocks noGrp="1"/>
          </p:cNvSpPr>
          <p:nvPr>
            <p:ph type="title"/>
          </p:nvPr>
        </p:nvSpPr>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endParaRPr lang="en-US" dirty="0"/>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169326066"/>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Critical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endParaRPr lang="en-US" dirty="0">
              <a:solidFill>
                <a:schemeClr val="tx1"/>
              </a:solidFill>
              <a:latin typeface="Arial" panose="020B0604020202020204" pitchFamily="34" charset="0"/>
              <a:cs typeface="Arial" panose="020B0604020202020204" pitchFamily="34" charset="0"/>
            </a:endParaRP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0114E346-E6E5-4685-9CA0-0CBB815197D9}"/>
              </a:ext>
            </a:extLst>
          </p:cNvPr>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br>
              <a:rPr lang="en-US" dirty="0">
                <a:solidFill>
                  <a:schemeClr val="tx1"/>
                </a:solidFill>
                <a:latin typeface="Arial" panose="020B0604020202020204" pitchFamily="34" charset="0"/>
                <a:cs typeface="Arial" panose="020B0604020202020204" pitchFamily="34" charset="0"/>
              </a:rPr>
            </a:br>
            <a:endParaRPr lang="en-US" dirty="0"/>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78534687"/>
              </p:ext>
            </p:extLst>
          </p:nvPr>
        </p:nvGraphicFramePr>
        <p:xfrm>
          <a:off x="1636556" y="868378"/>
          <a:ext cx="10144806" cy="661924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800" dirty="0" err="1"/>
                        <a:t>xxxxxxxxxxxxxxxxxxxxxxxxxxxxxxxx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dirty="0" err="1"/>
                        <a:t>xxxxxxxxxxxxxxxxxxxxxxxxxxxxxxx</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a:t>#.##</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rgbClr val="293C47"/>
                          </a:solidFill>
                          <a:effectLst/>
                          <a:uLnTx/>
                          <a:uFillTx/>
                        </a:rPr>
                        <a:t>###,###</a:t>
                      </a:r>
                      <a:endParaRPr kumimoji="0" lang="en-US" sz="8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800" err="1"/>
                        <a:t>xxxxxxxxxxxxxxxxxxxxxxxxxxxxxxxx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800" err="1"/>
                        <a:t>xxxxxxxxxxxxxxxxxxxxxxxxxxxxxxx</a:t>
                      </a:r>
                      <a:endParaRPr lang="en-US" sz="8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293C47"/>
                          </a:solidFill>
                          <a:effectLst/>
                          <a:uLnTx/>
                          <a:uFillTx/>
                        </a:rPr>
                        <a:t>##%</a:t>
                      </a:r>
                      <a:endParaRPr kumimoji="0" lang="en-US" sz="8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800" dirty="0"/>
                        <a:t>#.##</a:t>
                      </a:r>
                      <a:endParaRPr lang="en-US" sz="8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p:nvPr>
        </p:nvSpPr>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5">
            <a:alphaModFix/>
          </a:blip>
          <a:stretch>
            <a:fillRect/>
          </a:stretch>
        </p:blipFill>
        <p:spPr>
          <a:xfrm>
            <a:off x="10989311" y="228935"/>
            <a:ext cx="792051" cy="467759"/>
          </a:xfrm>
          <a:prstGeom prst="rect">
            <a:avLst/>
          </a:prstGeom>
        </p:spPr>
      </p:pic>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2.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3.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2.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E88E16-7E0B-4200-87BF-A77CE39C8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5420</TotalTime>
  <Words>5002</Words>
  <Application>Microsoft Office PowerPoint</Application>
  <PresentationFormat>Widescreen</PresentationFormat>
  <Paragraphs>1471</Paragraphs>
  <Slides>21</Slides>
  <Notes>13</Notes>
  <HiddenSlides>0</HiddenSlides>
  <MMClips>0</MMClips>
  <ScaleCrop>false</ScaleCrop>
  <HeadingPairs>
    <vt:vector size="10"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ariant>
        <vt:lpstr>Custom Shows</vt:lpstr>
      </vt:variant>
      <vt:variant>
        <vt:i4>1</vt:i4>
      </vt:variant>
    </vt:vector>
  </HeadingPairs>
  <TitlesOfParts>
    <vt:vector size="33" baseType="lpstr">
      <vt:lpstr>Arial</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{project} Tech DD report </vt:lpstr>
      <vt:lpstr>PowerPoint Presentation</vt:lpstr>
      <vt:lpstr>Overview – The {project} applications have {show_stopper_flg} show-stopper issues, red flag issues can be remediated with {hml_cost_flag} cost </vt:lpstr>
      <vt:lpstr>Assessment Approach @ {project}</vt:lpstr>
      <vt:lpstr>PowerPoint Presentation</vt:lpstr>
      <vt:lpstr>{app1_name} - Action Plan to mitigate identified risks and improve bottom line</vt:lpstr>
      <vt:lpstr>{app1_name} has {app1_risk_TQI} risks, needs remediation to improve efficiency and security</vt:lpstr>
      <vt:lpstr>{app1_name} Technical Overview and Key takeaways </vt:lpstr>
      <vt:lpstr>{app1_name} strengths and improvement areas for Overall health (TQI)</vt:lpstr>
      <vt:lpstr>PowerPoint Presentation</vt:lpstr>
      <vt:lpstr>{app1_name} has good compliance with ISO-5055</vt:lpstr>
      <vt:lpstr>{app1_name} - IP Risk Assessment from Open-Source Software (OSS) Analysis</vt:lpstr>
      <vt:lpstr>{project} Open-source component obsolescence</vt:lpstr>
      <vt:lpstr>{app1_name} Assessment for cloud compliance [PaaS]</vt:lpstr>
      <vt:lpstr>{app1_name} Stored procedure statistics and deep dive</vt:lpstr>
      <vt:lpstr>{app1_name} Stored Procedure complexity distribution</vt:lpstr>
      <vt:lpstr>{app1_name} Stored Procedure size distribution</vt:lpstr>
      <vt:lpstr>PowerPoint Presentation</vt:lpstr>
      <vt:lpstr>Remediation plan for {app1_name} - Grades Improvement Simulation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72</cp:revision>
  <cp:lastPrinted>2018-10-25T09:18:28Z</cp:lastPrinted>
  <dcterms:created xsi:type="dcterms:W3CDTF">2018-10-24T22:21:44Z</dcterms:created>
  <dcterms:modified xsi:type="dcterms:W3CDTF">2021-10-26T20:20:04Z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